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5" r:id="rId3"/>
    <p:sldId id="277" r:id="rId4"/>
    <p:sldId id="279" r:id="rId5"/>
    <p:sldId id="278" r:id="rId6"/>
    <p:sldId id="283" r:id="rId7"/>
    <p:sldId id="282" r:id="rId8"/>
    <p:sldId id="281" r:id="rId9"/>
    <p:sldId id="319" r:id="rId10"/>
    <p:sldId id="320" r:id="rId11"/>
    <p:sldId id="257" r:id="rId12"/>
    <p:sldId id="260" r:id="rId13"/>
    <p:sldId id="262" r:id="rId14"/>
    <p:sldId id="284" r:id="rId15"/>
    <p:sldId id="310" r:id="rId16"/>
    <p:sldId id="318" r:id="rId17"/>
    <p:sldId id="26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74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783EE-1162-D542-858E-C0ADC43E5B4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F7A40-14D9-104E-8ED7-AECBEB48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7A40-14D9-104E-8ED7-AECBEB480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1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D8C0-A902-7548-932F-00098DB31091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/>
              <a:t>Introduction to GIS Short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/>
              <a:t>Day 1 Introduction</a:t>
            </a:r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67A03-ADA1-0944-A1A9-27C68662D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50" y="1009650"/>
            <a:ext cx="61849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7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Geographic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= Geographic Information System(s)</a:t>
            </a:r>
          </a:p>
          <a:p>
            <a:r>
              <a:rPr lang="en-US" dirty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/>
              <a:t>Any information you can put on a map</a:t>
            </a:r>
          </a:p>
          <a:p>
            <a:r>
              <a:rPr lang="en-US" dirty="0"/>
              <a:t>(and </a:t>
            </a:r>
            <a:r>
              <a:rPr lang="en-US" i="1" dirty="0"/>
              <a:t>want</a:t>
            </a:r>
            <a:r>
              <a:rPr lang="en-US" dirty="0"/>
              <a:t> to)</a:t>
            </a:r>
          </a:p>
        </p:txBody>
      </p:sp>
    </p:spTree>
    <p:extLst>
      <p:ext uri="{BB962C8B-B14F-4D97-AF65-F5344CB8AC3E}">
        <p14:creationId xmlns:p14="http://schemas.microsoft.com/office/powerpoint/2010/main" val="3071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315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NTS Topographic Map</a:t>
            </a:r>
          </a:p>
        </p:txBody>
      </p:sp>
    </p:spTree>
    <p:extLst>
      <p:ext uri="{BB962C8B-B14F-4D97-AF65-F5344CB8AC3E}">
        <p14:creationId xmlns:p14="http://schemas.microsoft.com/office/powerpoint/2010/main" val="370715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bother?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a map is the best way to present and analyze information with a geographic component.</a:t>
            </a:r>
          </a:p>
          <a:p>
            <a:r>
              <a:rPr lang="en-US" dirty="0"/>
              <a:t>Maps allow us to view multiple types of information together (“layers”) to make connections.</a:t>
            </a:r>
          </a:p>
        </p:txBody>
      </p:sp>
    </p:spTree>
    <p:extLst>
      <p:ext uri="{BB962C8B-B14F-4D97-AF65-F5344CB8AC3E}">
        <p14:creationId xmlns:p14="http://schemas.microsoft.com/office/powerpoint/2010/main" val="2858031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GIS Short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Day 1: How do you make a map in QGIS?</a:t>
            </a:r>
          </a:p>
          <a:p>
            <a:pPr lvl="1"/>
            <a:r>
              <a:rPr lang="en-US" dirty="0"/>
              <a:t>Add data to the map</a:t>
            </a:r>
          </a:p>
          <a:p>
            <a:pPr lvl="1"/>
            <a:r>
              <a:rPr lang="en-US" dirty="0"/>
              <a:t>Format the data to look pretty</a:t>
            </a:r>
          </a:p>
          <a:p>
            <a:pPr lvl="1"/>
            <a:r>
              <a:rPr lang="en-US" dirty="0"/>
              <a:t>Export/Print the map</a:t>
            </a:r>
          </a:p>
          <a:p>
            <a:pPr lvl="1"/>
            <a:r>
              <a:rPr lang="en-US" dirty="0"/>
              <a:t>Getting your data into QGIS</a:t>
            </a:r>
          </a:p>
        </p:txBody>
      </p:sp>
    </p:spTree>
    <p:extLst>
      <p:ext uri="{BB962C8B-B14F-4D97-AF65-F5344CB8AC3E}">
        <p14:creationId xmlns:p14="http://schemas.microsoft.com/office/powerpoint/2010/main" val="173803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GIS Short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Day 2: Creating, importing, and manipulating GIS Data</a:t>
            </a:r>
          </a:p>
          <a:p>
            <a:pPr lvl="1"/>
            <a:r>
              <a:rPr lang="en-US" dirty="0"/>
              <a:t>Make a map of your study sites</a:t>
            </a:r>
          </a:p>
          <a:p>
            <a:pPr lvl="1"/>
            <a:r>
              <a:rPr lang="en-US" dirty="0"/>
              <a:t>Create and edit data in QGIS</a:t>
            </a:r>
          </a:p>
          <a:p>
            <a:pPr lvl="1"/>
            <a:r>
              <a:rPr lang="en-US" dirty="0"/>
              <a:t>Interpolation and contouring (Raster processing)</a:t>
            </a:r>
          </a:p>
          <a:p>
            <a:pPr lvl="1"/>
            <a:r>
              <a:rPr lang="en-US" dirty="0"/>
              <a:t>Vector data analysis</a:t>
            </a:r>
          </a:p>
          <a:p>
            <a:pPr lvl="1"/>
            <a:r>
              <a:rPr lang="en-US" dirty="0"/>
              <a:t>Going over participant projects</a:t>
            </a:r>
          </a:p>
        </p:txBody>
      </p:sp>
    </p:spTree>
    <p:extLst>
      <p:ext uri="{BB962C8B-B14F-4D97-AF65-F5344CB8AC3E}">
        <p14:creationId xmlns:p14="http://schemas.microsoft.com/office/powerpoint/2010/main" val="385159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each module you will:</a:t>
            </a:r>
          </a:p>
          <a:p>
            <a:pPr lvl="1"/>
            <a:r>
              <a:rPr lang="en-US" dirty="0"/>
              <a:t>Create a QGIS Project</a:t>
            </a:r>
          </a:p>
          <a:p>
            <a:pPr lvl="1"/>
            <a:r>
              <a:rPr lang="en-US" dirty="0"/>
              <a:t>Create a PDF of the map you made in that module</a:t>
            </a:r>
          </a:p>
          <a:p>
            <a:pPr lvl="1"/>
            <a:r>
              <a:rPr lang="en-US" dirty="0"/>
              <a:t>Save the QGIS Project (and any data you generate during that module) in the correct folder.</a:t>
            </a:r>
          </a:p>
          <a:p>
            <a:r>
              <a:rPr lang="en-US" dirty="0"/>
              <a:t>You “must” complete these tasks!</a:t>
            </a:r>
          </a:p>
        </p:txBody>
      </p:sp>
    </p:spTree>
    <p:extLst>
      <p:ext uri="{BB962C8B-B14F-4D97-AF65-F5344CB8AC3E}">
        <p14:creationId xmlns:p14="http://schemas.microsoft.com/office/powerpoint/2010/main" val="421772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6158"/>
          </a:xfrm>
        </p:spPr>
        <p:txBody>
          <a:bodyPr/>
          <a:lstStyle/>
          <a:p>
            <a:r>
              <a:rPr lang="en-US" dirty="0"/>
              <a:t>GIS = Programs that work with geographic data</a:t>
            </a:r>
          </a:p>
          <a:p>
            <a:r>
              <a:rPr lang="en-US" dirty="0"/>
              <a:t>Google Earth (free to $400/year)</a:t>
            </a:r>
          </a:p>
          <a:p>
            <a:r>
              <a:rPr lang="en-US" dirty="0"/>
              <a:t>ESRI ArcGIS ($1500 base license, $4000 per extension; free basic versions available)</a:t>
            </a:r>
          </a:p>
          <a:p>
            <a:r>
              <a:rPr lang="en-US" dirty="0"/>
              <a:t>GRASS, QGIS (“free” or by donation)</a:t>
            </a:r>
          </a:p>
          <a:p>
            <a:r>
              <a:rPr lang="en-US" dirty="0"/>
              <a:t>MapInfo ($1995)</a:t>
            </a:r>
          </a:p>
          <a:p>
            <a:r>
              <a:rPr lang="en-US" dirty="0" err="1"/>
              <a:t>Whitebox</a:t>
            </a:r>
            <a:r>
              <a:rPr lang="en-US" dirty="0"/>
              <a:t> GIS (also free)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3879071"/>
            <a:ext cx="1511300" cy="558800"/>
          </a:xfrm>
          <a:prstGeom prst="rect">
            <a:avLst/>
          </a:prstGeom>
        </p:spPr>
      </p:pic>
      <p:pic>
        <p:nvPicPr>
          <p:cNvPr id="5" name="Picture 4" descr="Screen Shot 2014-09-30 at 12.0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02" y="2309836"/>
            <a:ext cx="1186298" cy="1065537"/>
          </a:xfrm>
          <a:prstGeom prst="rect">
            <a:avLst/>
          </a:prstGeom>
        </p:spPr>
      </p:pic>
      <p:pic>
        <p:nvPicPr>
          <p:cNvPr id="6" name="Picture 5" descr="Screen Shot 2014-09-30 at 12.0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612" y="4619721"/>
            <a:ext cx="1188055" cy="1018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667" y="4619721"/>
            <a:ext cx="1018333" cy="1018333"/>
          </a:xfrm>
          <a:prstGeom prst="rect">
            <a:avLst/>
          </a:prstGeom>
        </p:spPr>
      </p:pic>
      <p:pic>
        <p:nvPicPr>
          <p:cNvPr id="8" name="Picture 7" descr="Screen Shot 2014-09-30 at 12.11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154" y="5951058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1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All have same set of features:</a:t>
            </a:r>
          </a:p>
          <a:p>
            <a:pPr lvl="1"/>
            <a:r>
              <a:rPr lang="en-US" dirty="0" err="1"/>
              <a:t>Basemaps</a:t>
            </a:r>
            <a:endParaRPr lang="en-US" dirty="0"/>
          </a:p>
          <a:p>
            <a:pPr lvl="1"/>
            <a:r>
              <a:rPr lang="en-US" dirty="0"/>
              <a:t>Ability to add/edit/view geographic data (some free versions don’t allow editing)</a:t>
            </a:r>
          </a:p>
          <a:p>
            <a:pPr lvl="1"/>
            <a:r>
              <a:rPr lang="en-US" dirty="0"/>
              <a:t>Analysis Tools</a:t>
            </a:r>
          </a:p>
          <a:p>
            <a:r>
              <a:rPr lang="en-US" dirty="0"/>
              <a:t>We will be using QGIS because:</a:t>
            </a:r>
          </a:p>
          <a:p>
            <a:pPr lvl="1"/>
            <a:r>
              <a:rPr lang="en-US" dirty="0"/>
              <a:t>It doesn’t cost money to install</a:t>
            </a:r>
          </a:p>
          <a:p>
            <a:pPr lvl="1"/>
            <a:r>
              <a:rPr lang="en-US" dirty="0"/>
              <a:t>It works (and works well) on multiple platforms</a:t>
            </a:r>
          </a:p>
          <a:p>
            <a:pPr lvl="1"/>
            <a:r>
              <a:rPr lang="en-US" dirty="0"/>
              <a:t>There is no license restriction (you can use it forever)</a:t>
            </a:r>
          </a:p>
        </p:txBody>
      </p:sp>
    </p:spTree>
    <p:extLst>
      <p:ext uri="{BB962C8B-B14F-4D97-AF65-F5344CB8AC3E}">
        <p14:creationId xmlns:p14="http://schemas.microsoft.com/office/powerpoint/2010/main" val="228535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GIS Data Organized?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GIS Data is organized in layers</a:t>
            </a:r>
          </a:p>
          <a:p>
            <a:r>
              <a:rPr lang="en-US" dirty="0"/>
              <a:t>Each layer contains similar data that is usually displayed in a similar way.</a:t>
            </a:r>
          </a:p>
        </p:txBody>
      </p:sp>
      <p:pic>
        <p:nvPicPr>
          <p:cNvPr id="4" name="Picture 3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8"/>
          <a:stretch/>
        </p:blipFill>
        <p:spPr>
          <a:xfrm>
            <a:off x="983901" y="3177901"/>
            <a:ext cx="6030673" cy="36800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47462" y="4407857"/>
            <a:ext cx="263137" cy="13116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7462" y="4209174"/>
            <a:ext cx="640681" cy="1510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2406" y="5663255"/>
            <a:ext cx="103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47462" y="4693390"/>
            <a:ext cx="0" cy="10261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32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in GIS!</a:t>
            </a:r>
          </a:p>
          <a:p>
            <a:r>
              <a:rPr lang="en-US" dirty="0"/>
              <a:t>Environmental Science at Acadia</a:t>
            </a:r>
          </a:p>
          <a:p>
            <a:r>
              <a:rPr lang="en-US" dirty="0"/>
              <a:t>Environmental Scientist/Project Coordinator at GeoGrid Environmental</a:t>
            </a:r>
          </a:p>
          <a:p>
            <a:r>
              <a:rPr lang="en-US" dirty="0"/>
              <a:t>M.Sc. Geology at Acadia</a:t>
            </a:r>
          </a:p>
          <a:p>
            <a:r>
              <a:rPr lang="en-US" dirty="0"/>
              <a:t>Use Geographic Information Systems in all 3</a:t>
            </a:r>
          </a:p>
          <a:p>
            <a:r>
              <a:rPr lang="en-US" dirty="0"/>
              <a:t>Applied, Pragmatic approach to GIS</a:t>
            </a:r>
          </a:p>
        </p:txBody>
      </p:sp>
    </p:spTree>
    <p:extLst>
      <p:ext uri="{BB962C8B-B14F-4D97-AF65-F5344CB8AC3E}">
        <p14:creationId xmlns:p14="http://schemas.microsoft.com/office/powerpoint/2010/main" val="1160090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8506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Raster Layers</a:t>
            </a:r>
          </a:p>
          <a:p>
            <a:pPr lvl="1"/>
            <a:r>
              <a:rPr lang="en-US" dirty="0"/>
              <a:t>Contain a grid of data with a data value in each square</a:t>
            </a:r>
          </a:p>
          <a:p>
            <a:pPr lvl="1"/>
            <a:r>
              <a:rPr lang="en-US" dirty="0"/>
              <a:t>Can be color data (like a picture)</a:t>
            </a:r>
          </a:p>
          <a:p>
            <a:pPr lvl="1"/>
            <a:r>
              <a:rPr lang="en-US" dirty="0"/>
              <a:t>Can be other data (like elevation, concentration)</a:t>
            </a:r>
          </a:p>
          <a:p>
            <a:r>
              <a:rPr lang="en-US" dirty="0"/>
              <a:t>Vector Layers</a:t>
            </a:r>
          </a:p>
          <a:p>
            <a:pPr lvl="1"/>
            <a:r>
              <a:rPr lang="en-US" dirty="0"/>
              <a:t>Contain a collection of points OR lines OR polygons (“features”)</a:t>
            </a:r>
          </a:p>
          <a:p>
            <a:pPr lvl="1"/>
            <a:r>
              <a:rPr lang="en-US" dirty="0"/>
              <a:t>Also contain data about these features (Sample number, elevation, depth, strike, dip; known as “attributes”).</a:t>
            </a:r>
          </a:p>
          <a:p>
            <a:r>
              <a:rPr lang="en-US" dirty="0"/>
              <a:t>The power of GIS if often in comparing layers with each other and examining relationships.</a:t>
            </a:r>
          </a:p>
        </p:txBody>
      </p:sp>
      <p:pic>
        <p:nvPicPr>
          <p:cNvPr id="4" name="Picture 3" descr="Screen Shot 2014-04-23 at 3.1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6796721" y="1600200"/>
            <a:ext cx="2093700" cy="2213125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6639444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Raster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Can be displayed in a variety of ways – “color ramp” (shown below), </a:t>
            </a:r>
            <a:r>
              <a:rPr lang="en-US" dirty="0" err="1"/>
              <a:t>grayscale</a:t>
            </a:r>
            <a:r>
              <a:rPr lang="en-US" dirty="0"/>
              <a:t>, several discrete colors.</a:t>
            </a:r>
          </a:p>
          <a:p>
            <a:r>
              <a:rPr lang="en-US" dirty="0"/>
              <a:t>For any point on the map, you can obtain a value from a raster.</a:t>
            </a:r>
          </a:p>
          <a:p>
            <a:r>
              <a:rPr lang="en-US" dirty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up of one or more “features” that have “attributes”</a:t>
            </a:r>
          </a:p>
          <a:p>
            <a:r>
              <a:rPr lang="en-US" dirty="0"/>
              <a:t>Point OR line OR polygon features in a single layer</a:t>
            </a:r>
          </a:p>
          <a:p>
            <a:endParaRPr lang="en-US" dirty="0"/>
          </a:p>
        </p:txBody>
      </p:sp>
      <p:pic>
        <p:nvPicPr>
          <p:cNvPr id="8" name="Picture 7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  <a:p>
            <a:r>
              <a:rPr lang="en-US" dirty="0"/>
              <a:t>Lines</a:t>
            </a:r>
          </a:p>
          <a:p>
            <a:r>
              <a:rPr lang="en-US" dirty="0"/>
              <a:t>Polygons</a:t>
            </a:r>
          </a:p>
          <a:p>
            <a:r>
              <a:rPr lang="en-US" dirty="0"/>
              <a:t>Features, Fields, Attributes</a:t>
            </a:r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could the following data be represented?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Soil conductivity (Points, Contours)</a:t>
            </a:r>
          </a:p>
          <a:p>
            <a:r>
              <a:rPr lang="en-US" dirty="0"/>
              <a:t>Water table depth (Points, Contours)</a:t>
            </a:r>
          </a:p>
          <a:p>
            <a:r>
              <a:rPr lang="en-US" dirty="0"/>
              <a:t>Sample locations (Points)</a:t>
            </a:r>
          </a:p>
          <a:p>
            <a:r>
              <a:rPr lang="en-US" dirty="0"/>
              <a:t>Strike &amp; dip (Points, Contours)</a:t>
            </a:r>
          </a:p>
          <a:p>
            <a:r>
              <a:rPr lang="en-US" dirty="0"/>
              <a:t>Slope steepness &amp; direction of slope (Points, Contours)</a:t>
            </a:r>
          </a:p>
          <a:p>
            <a:r>
              <a:rPr lang="en-US" dirty="0"/>
              <a:t>Roads (Lines, Polygons)</a:t>
            </a:r>
          </a:p>
          <a:p>
            <a:r>
              <a:rPr lang="en-US" dirty="0"/>
              <a:t>Habitat suitability (Polygons)</a:t>
            </a:r>
          </a:p>
          <a:p>
            <a:r>
              <a:rPr lang="en-US" dirty="0"/>
              <a:t>Bedrock type (Polygons)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72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t="9512" b="12088"/>
          <a:stretch/>
        </p:blipFill>
        <p:spPr>
          <a:xfrm>
            <a:off x="251587" y="1"/>
            <a:ext cx="8497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114"/>
            <a:ext cx="223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the “layers” present, and their types</a:t>
            </a:r>
          </a:p>
        </p:txBody>
      </p:sp>
    </p:spTree>
    <p:extLst>
      <p:ext uri="{BB962C8B-B14F-4D97-AF65-F5344CB8AC3E}">
        <p14:creationId xmlns:p14="http://schemas.microsoft.com/office/powerpoint/2010/main" val="685134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the “layers” present, and their types</a:t>
            </a:r>
          </a:p>
        </p:txBody>
      </p:sp>
    </p:spTree>
    <p:extLst>
      <p:ext uri="{BB962C8B-B14F-4D97-AF65-F5344CB8AC3E}">
        <p14:creationId xmlns:p14="http://schemas.microsoft.com/office/powerpoint/2010/main" val="2251338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Elevation contours and water table contours of a spill site in </a:t>
            </a:r>
            <a:r>
              <a:rPr lang="en-US" dirty="0" err="1"/>
              <a:t>Wimborne</a:t>
            </a:r>
            <a:r>
              <a:rPr lang="en-US" dirty="0"/>
              <a:t>, Alberta</a:t>
            </a:r>
          </a:p>
        </p:txBody>
      </p:sp>
    </p:spTree>
    <p:extLst>
      <p:ext uri="{BB962C8B-B14F-4D97-AF65-F5344CB8AC3E}">
        <p14:creationId xmlns:p14="http://schemas.microsoft.com/office/powerpoint/2010/main" val="377745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528659"/>
            <a:ext cx="8065712" cy="2173965"/>
          </a:xfrm>
          <a:prstGeom prst="rect">
            <a:avLst/>
          </a:prstGeom>
        </p:spPr>
      </p:pic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62" y="4593926"/>
            <a:ext cx="8191560" cy="2116755"/>
          </a:xfrm>
          <a:prstGeom prst="rect">
            <a:avLst/>
          </a:prstGeom>
        </p:spPr>
      </p:pic>
      <p:pic>
        <p:nvPicPr>
          <p:cNvPr id="8" name="Picture 7" descr="current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21" y="251649"/>
            <a:ext cx="8503319" cy="2277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96742" y="1378516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Excavated 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61258" y="3692091"/>
            <a:ext cx="116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 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2298" y="5996708"/>
            <a:ext cx="14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Contour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426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and fill diagram of a site in Elk Point, Alberta</a:t>
            </a:r>
          </a:p>
        </p:txBody>
      </p:sp>
    </p:spTree>
    <p:extLst>
      <p:ext uri="{BB962C8B-B14F-4D97-AF65-F5344CB8AC3E}">
        <p14:creationId xmlns:p14="http://schemas.microsoft.com/office/powerpoint/2010/main" val="380158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30 at 12.28.22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221541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Cut and fill diagram of a site in Elk Point, Alberta</a:t>
            </a:r>
          </a:p>
        </p:txBody>
      </p:sp>
    </p:spTree>
    <p:extLst>
      <p:ext uri="{BB962C8B-B14F-4D97-AF65-F5344CB8AC3E}">
        <p14:creationId xmlns:p14="http://schemas.microsoft.com/office/powerpoint/2010/main" val="358956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10-05 14.37.4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109"/>
          <a:stretch/>
        </p:blipFill>
        <p:spPr>
          <a:xfrm>
            <a:off x="-1" y="372746"/>
            <a:ext cx="9144001" cy="60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E56219-514D-8A4F-89CA-6A9CF027E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53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7EA88-5205-6F49-BC5C-FC0AF12F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171" y="0"/>
            <a:ext cx="5441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0A2C7-4538-7C46-BA16-C81FB00F2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74" y="0"/>
            <a:ext cx="621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0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3942</TotalTime>
  <Words>709</Words>
  <Application>Microsoft Macintosh PowerPoint</Application>
  <PresentationFormat>On-screen Show (4:3)</PresentationFormat>
  <Paragraphs>97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Introduction to GIS Short Course</vt:lpstr>
      <vt:lpstr>My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Geographic Information?</vt:lpstr>
      <vt:lpstr>PowerPoint Presentation</vt:lpstr>
      <vt:lpstr>Why do we bother?</vt:lpstr>
      <vt:lpstr>Introduction to GIS Short Course</vt:lpstr>
      <vt:lpstr>Introduction to GIS Short Course</vt:lpstr>
      <vt:lpstr>Assignments</vt:lpstr>
      <vt:lpstr>GIS Applications</vt:lpstr>
      <vt:lpstr>GIS Applications</vt:lpstr>
      <vt:lpstr>How is GIS Data Organized?</vt:lpstr>
      <vt:lpstr>Types of Layers</vt:lpstr>
      <vt:lpstr>Raster Layers</vt:lpstr>
      <vt:lpstr>Vector Layers</vt:lpstr>
      <vt:lpstr>Vector Data</vt:lpstr>
      <vt:lpstr>How could the following data be represented?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in Environmental Assessment</dc:title>
  <dc:creator>Dewey Dunnington</dc:creator>
  <cp:lastModifiedBy/>
  <cp:revision>66</cp:revision>
  <cp:lastPrinted>2016-01-13T19:42:15Z</cp:lastPrinted>
  <dcterms:created xsi:type="dcterms:W3CDTF">2014-09-30T13:40:45Z</dcterms:created>
  <dcterms:modified xsi:type="dcterms:W3CDTF">2018-04-28T01:03:22Z</dcterms:modified>
</cp:coreProperties>
</file>